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1" roundtripDataSignature="AMtx7miKeJB2CfMaVxuxoz91BOcjI2jJ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1bd8f166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2b1bd8f1665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a051cab31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ba051cab3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a051cab31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ba051cab3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1bd8f166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b1bd8f16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63d6bf0c6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b63d6bf0c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97b016bb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b97b016b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a051cab31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ba051cab3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a051cab31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ba051cab3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a051cab31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ba051cab3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a051cab31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ba051cab3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65f36288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b65f36288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b1bd8f1665_0_29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g2b1bd8f1665_0_29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g2b1bd8f1665_0_29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1bd8f1665_0_3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b1bd8f1665_0_349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g2b1bd8f1665_0_34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2b1bd8f1665_0_34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2b1bd8f1665_0_34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1bd8f1665_0_355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2b1bd8f1665_0_355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g2b1bd8f1665_0_35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b1bd8f1665_0_35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2b1bd8f1665_0_35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b1bd8f1665_0_29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g2b1bd8f1665_0_29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g2b1bd8f1665_0_29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2b1bd8f1665_0_29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g2b1bd8f1665_0_29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b1bd8f1665_0_3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2b1bd8f1665_0_30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g2b1bd8f1665_0_30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g2b1bd8f1665_0_30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g2b1bd8f1665_0_30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b1bd8f1665_0_30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2b1bd8f1665_0_30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g2b1bd8f1665_0_30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g2b1bd8f1665_0_30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2b1bd8f1665_0_30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b1bd8f1665_0_3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2b1bd8f1665_0_314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g2b1bd8f1665_0_314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g2b1bd8f1665_0_3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2b1bd8f1665_0_3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2b1bd8f1665_0_3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b1bd8f1665_0_3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2b1bd8f1665_0_321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g2b1bd8f1665_0_321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g2b1bd8f1665_0_321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g2b1bd8f1665_0_321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g2b1bd8f1665_0_3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g2b1bd8f1665_0_3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2b1bd8f1665_0_3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b1bd8f1665_0_3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g2b1bd8f1665_0_3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2b1bd8f1665_0_3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2b1bd8f1665_0_3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b1bd8f1665_0_335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2b1bd8f1665_0_335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g2b1bd8f1665_0_335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g2b1bd8f1665_0_33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2b1bd8f1665_0_33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2b1bd8f1665_0_33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1bd8f1665_0_34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2b1bd8f1665_0_3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g2b1bd8f1665_0_34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g2b1bd8f1665_0_34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2b1bd8f1665_0_34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b1bd8f1665_0_34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b1bd8f1665_0_2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2b1bd8f1665_0_28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2b1bd8f1665_0_28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g2b1bd8f1665_0_28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g2b1bd8f1665_0_28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hyperlink" Target="mailto:contato@youthidiomas.com.br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://www.instagram.com/youthidiomas" TargetMode="External"/><Relationship Id="rId9" Type="http://schemas.openxmlformats.org/officeDocument/2006/relationships/hyperlink" Target="https://api.whatsapp.com/send?phone=5585985249935&amp;text=Ol%C3%A1%2C+gostaria+de+saber+mais+sobre+os+cursos+de+tecnologia+e+idiomas%C2%A0da%C2%A0Youth%C2%A0%3A%29" TargetMode="External"/><Relationship Id="rId5" Type="http://schemas.openxmlformats.org/officeDocument/2006/relationships/image" Target="../media/image11.png"/><Relationship Id="rId6" Type="http://schemas.openxmlformats.org/officeDocument/2006/relationships/hyperlink" Target="mailto:contato@youthidiomas.com.br" TargetMode="External"/><Relationship Id="rId7" Type="http://schemas.openxmlformats.org/officeDocument/2006/relationships/image" Target="../media/image10.png"/><Relationship Id="rId8" Type="http://schemas.openxmlformats.org/officeDocument/2006/relationships/hyperlink" Target="http://www.instagram.com/youthidioma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1bd8f1665_0_270"/>
          <p:cNvSpPr/>
          <p:nvPr/>
        </p:nvSpPr>
        <p:spPr>
          <a:xfrm flipH="1">
            <a:off x="-7689" y="10"/>
            <a:ext cx="18303377" cy="10279337"/>
          </a:xfrm>
          <a:custGeom>
            <a:rect b="b" l="l" r="r" t="t"/>
            <a:pathLst>
              <a:path extrusionOk="0" h="15814365" w="18967230">
                <a:moveTo>
                  <a:pt x="18967230" y="0"/>
                </a:moveTo>
                <a:lnTo>
                  <a:pt x="0" y="0"/>
                </a:lnTo>
                <a:lnTo>
                  <a:pt x="0" y="15814365"/>
                </a:lnTo>
                <a:lnTo>
                  <a:pt x="18967230" y="15814365"/>
                </a:lnTo>
                <a:lnTo>
                  <a:pt x="18967230" y="0"/>
                </a:lnTo>
                <a:close/>
              </a:path>
            </a:pathLst>
          </a:custGeom>
          <a:blipFill rotWithShape="1">
            <a:blip r:embed="rId3">
              <a:alphaModFix amt="10000"/>
            </a:blip>
            <a:stretch>
              <a:fillRect b="-1350" l="-1133" r="-483" t="-20523"/>
            </a:stretch>
          </a:blipFill>
          <a:ln>
            <a:noFill/>
          </a:ln>
        </p:spPr>
      </p:sp>
      <p:sp>
        <p:nvSpPr>
          <p:cNvPr id="85" name="Google Shape;85;g2b1bd8f1665_0_270"/>
          <p:cNvSpPr txBox="1"/>
          <p:nvPr/>
        </p:nvSpPr>
        <p:spPr>
          <a:xfrm>
            <a:off x="9593268" y="1279226"/>
            <a:ext cx="29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2b1bd8f1665_0_270"/>
          <p:cNvSpPr/>
          <p:nvPr/>
        </p:nvSpPr>
        <p:spPr>
          <a:xfrm>
            <a:off x="11300284" y="1262685"/>
            <a:ext cx="656861" cy="459803"/>
          </a:xfrm>
          <a:custGeom>
            <a:rect b="b" l="l" r="r" t="t"/>
            <a:pathLst>
              <a:path extrusionOk="0" h="459803" w="656861">
                <a:moveTo>
                  <a:pt x="0" y="0"/>
                </a:moveTo>
                <a:lnTo>
                  <a:pt x="656861" y="0"/>
                </a:lnTo>
                <a:lnTo>
                  <a:pt x="656861" y="459803"/>
                </a:lnTo>
                <a:lnTo>
                  <a:pt x="0" y="459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g2b1bd8f1665_0_270"/>
          <p:cNvSpPr txBox="1"/>
          <p:nvPr/>
        </p:nvSpPr>
        <p:spPr>
          <a:xfrm>
            <a:off x="9486254" y="1557600"/>
            <a:ext cx="7192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112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FUTURO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2b1bd8f1665_0_270"/>
          <p:cNvSpPr/>
          <p:nvPr/>
        </p:nvSpPr>
        <p:spPr>
          <a:xfrm>
            <a:off x="892650" y="930537"/>
            <a:ext cx="3412360" cy="2353560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5753" l="-16058" r="-16046" t="-45755"/>
            </a:stretch>
          </a:blipFill>
          <a:ln>
            <a:noFill/>
          </a:ln>
        </p:spPr>
      </p:sp>
      <p:sp>
        <p:nvSpPr>
          <p:cNvPr id="89" name="Google Shape;89;g2b1bd8f1665_0_270"/>
          <p:cNvSpPr txBox="1"/>
          <p:nvPr/>
        </p:nvSpPr>
        <p:spPr>
          <a:xfrm>
            <a:off x="12351661" y="1246300"/>
            <a:ext cx="313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EDUCAÇÃO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2b1bd8f1665_0_270"/>
          <p:cNvSpPr/>
          <p:nvPr/>
        </p:nvSpPr>
        <p:spPr>
          <a:xfrm>
            <a:off x="-7700" y="4723650"/>
            <a:ext cx="18288000" cy="3209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b1bd8f1665_0_270"/>
          <p:cNvSpPr txBox="1"/>
          <p:nvPr/>
        </p:nvSpPr>
        <p:spPr>
          <a:xfrm>
            <a:off x="3280104" y="5264350"/>
            <a:ext cx="7192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112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HTML E CSS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2b1bd8f1665_0_2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538250">
            <a:off x="2482076" y="5289664"/>
            <a:ext cx="7002623" cy="523887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b1bd8f1665_0_270"/>
          <p:cNvSpPr txBox="1"/>
          <p:nvPr/>
        </p:nvSpPr>
        <p:spPr>
          <a:xfrm>
            <a:off x="15195350" y="8096250"/>
            <a:ext cx="3066000" cy="2183100"/>
          </a:xfrm>
          <a:prstGeom prst="rect">
            <a:avLst/>
          </a:prstGeom>
          <a:solidFill>
            <a:srgbClr val="03030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b1bd8f1665_0_270"/>
          <p:cNvSpPr txBox="1"/>
          <p:nvPr/>
        </p:nvSpPr>
        <p:spPr>
          <a:xfrm>
            <a:off x="3388993" y="5047176"/>
            <a:ext cx="29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D9BD34"/>
                </a:solidFill>
                <a:latin typeface="Calibri"/>
                <a:ea typeface="Calibri"/>
                <a:cs typeface="Calibri"/>
                <a:sym typeface="Calibri"/>
              </a:rPr>
              <a:t>MÓDULO 01</a:t>
            </a:r>
            <a:endParaRPr b="1" i="0" sz="32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b1bd8f1665_0_270"/>
          <p:cNvSpPr/>
          <p:nvPr/>
        </p:nvSpPr>
        <p:spPr>
          <a:xfrm>
            <a:off x="3389000" y="6808025"/>
            <a:ext cx="1686300" cy="459900"/>
          </a:xfrm>
          <a:prstGeom prst="roundRect">
            <a:avLst>
              <a:gd fmla="val 16667" name="adj"/>
            </a:avLst>
          </a:prstGeom>
          <a:solidFill>
            <a:srgbClr val="160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AULA 0</a:t>
            </a:r>
            <a:r>
              <a:rPr b="1" lang="en-US" sz="3200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b1bd8f1665_0_270"/>
          <p:cNvSpPr/>
          <p:nvPr/>
        </p:nvSpPr>
        <p:spPr>
          <a:xfrm rot="499954">
            <a:off x="10553293" y="3109771"/>
            <a:ext cx="7856424" cy="7856424"/>
          </a:xfrm>
          <a:custGeom>
            <a:rect b="b" l="l" r="r" t="t"/>
            <a:pathLst>
              <a:path extrusionOk="0" h="7852008" w="7852008">
                <a:moveTo>
                  <a:pt x="0" y="0"/>
                </a:moveTo>
                <a:lnTo>
                  <a:pt x="7852008" y="0"/>
                </a:lnTo>
                <a:lnTo>
                  <a:pt x="7852008" y="7852009"/>
                </a:lnTo>
                <a:lnTo>
                  <a:pt x="0" y="7852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a051cab31_0_159"/>
          <p:cNvSpPr txBox="1"/>
          <p:nvPr/>
        </p:nvSpPr>
        <p:spPr>
          <a:xfrm>
            <a:off x="3945300" y="3988150"/>
            <a:ext cx="103974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500">
                <a:solidFill>
                  <a:schemeClr val="lt1"/>
                </a:solidFill>
              </a:rPr>
              <a:t>Para o gabarito do projeto a</a:t>
            </a:r>
            <a:r>
              <a:rPr b="0" i="0" lang="en-US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cesse </a:t>
            </a:r>
            <a:endParaRPr b="0" i="0" sz="5300" u="none" cap="none" strike="noStrike">
              <a:solidFill>
                <a:srgbClr val="D9BD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5300">
                <a:solidFill>
                  <a:srgbClr val="D9BD34"/>
                </a:solidFill>
              </a:rPr>
              <a:t>bit.ly</a:t>
            </a:r>
            <a:r>
              <a:rPr lang="en-US" sz="5300">
                <a:solidFill>
                  <a:srgbClr val="FFE599"/>
                </a:solidFill>
              </a:rPr>
              <a:t>/</a:t>
            </a:r>
            <a:r>
              <a:rPr lang="en-US" sz="5300">
                <a:solidFill>
                  <a:srgbClr val="D9BD34"/>
                </a:solidFill>
              </a:rPr>
              <a:t>gabarito</a:t>
            </a:r>
            <a:r>
              <a:rPr lang="en-US" sz="5300">
                <a:solidFill>
                  <a:srgbClr val="FFE599"/>
                </a:solidFill>
              </a:rPr>
              <a:t>Final</a:t>
            </a:r>
            <a:r>
              <a:rPr lang="en-US" sz="5300">
                <a:solidFill>
                  <a:srgbClr val="D9BD34"/>
                </a:solidFill>
              </a:rPr>
              <a:t>Aula</a:t>
            </a:r>
            <a:r>
              <a:rPr lang="en-US" sz="5300">
                <a:solidFill>
                  <a:srgbClr val="FFE599"/>
                </a:solidFill>
              </a:rPr>
              <a:t>08</a:t>
            </a:r>
            <a:endParaRPr b="0" i="0" sz="5300" u="none" cap="none" strike="noStrike">
              <a:solidFill>
                <a:srgbClr val="D9BD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a051cab31_0_169"/>
          <p:cNvSpPr txBox="1"/>
          <p:nvPr/>
        </p:nvSpPr>
        <p:spPr>
          <a:xfrm>
            <a:off x="933900" y="1766750"/>
            <a:ext cx="166221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Você chegou ao final do primeiro módulo do seu curso de </a:t>
            </a:r>
            <a:endParaRPr b="1" sz="3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Desenvolvimento Full Stack JavaScript.</a:t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</a:pPr>
            <a:r>
              <a:rPr b="1" lang="en-US" sz="6100">
                <a:solidFill>
                  <a:srgbClr val="D9BD34"/>
                </a:solidFill>
              </a:rPr>
              <a:t>Parabéns! </a:t>
            </a:r>
            <a:endParaRPr b="1" sz="6100">
              <a:solidFill>
                <a:srgbClr val="D9BD3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34" name="Google Shape;234;g2ba051cab31_0_169"/>
          <p:cNvSpPr/>
          <p:nvPr/>
        </p:nvSpPr>
        <p:spPr>
          <a:xfrm>
            <a:off x="5774450" y="3493150"/>
            <a:ext cx="6342845" cy="4250773"/>
          </a:xfrm>
          <a:custGeom>
            <a:rect b="b" l="l" r="r" t="t"/>
            <a:pathLst>
              <a:path extrusionOk="0" h="4250773" w="5969736">
                <a:moveTo>
                  <a:pt x="0" y="0"/>
                </a:moveTo>
                <a:lnTo>
                  <a:pt x="5969736" y="0"/>
                </a:lnTo>
                <a:lnTo>
                  <a:pt x="5969736" y="4250773"/>
                </a:lnTo>
                <a:lnTo>
                  <a:pt x="0" y="4250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2678" l="-8569" r="-8559" t="-31808"/>
            </a:stretch>
          </a:blipFill>
          <a:ln>
            <a:noFill/>
          </a:ln>
        </p:spPr>
      </p:sp>
      <p:sp>
        <p:nvSpPr>
          <p:cNvPr id="235" name="Google Shape;235;g2ba051cab31_0_169">
            <a:hlinkClick r:id="rId4"/>
          </p:cNvPr>
          <p:cNvSpPr/>
          <p:nvPr/>
        </p:nvSpPr>
        <p:spPr>
          <a:xfrm>
            <a:off x="9430692" y="7404719"/>
            <a:ext cx="443805" cy="443805"/>
          </a:xfrm>
          <a:custGeom>
            <a:rect b="b" l="l" r="r" t="t"/>
            <a:pathLst>
              <a:path extrusionOk="0" h="443805" w="443805">
                <a:moveTo>
                  <a:pt x="0" y="0"/>
                </a:moveTo>
                <a:lnTo>
                  <a:pt x="443805" y="0"/>
                </a:lnTo>
                <a:lnTo>
                  <a:pt x="443805" y="443805"/>
                </a:lnTo>
                <a:lnTo>
                  <a:pt x="0" y="443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g2ba051cab31_0_169">
            <a:hlinkClick r:id="rId6"/>
          </p:cNvPr>
          <p:cNvSpPr/>
          <p:nvPr/>
        </p:nvSpPr>
        <p:spPr>
          <a:xfrm>
            <a:off x="6032932" y="8124919"/>
            <a:ext cx="581430" cy="494275"/>
          </a:xfrm>
          <a:custGeom>
            <a:rect b="b" l="l" r="r" t="t"/>
            <a:pathLst>
              <a:path extrusionOk="0" h="494275" w="581430">
                <a:moveTo>
                  <a:pt x="0" y="0"/>
                </a:moveTo>
                <a:lnTo>
                  <a:pt x="581430" y="0"/>
                </a:lnTo>
                <a:lnTo>
                  <a:pt x="581430" y="494275"/>
                </a:lnTo>
                <a:lnTo>
                  <a:pt x="0" y="494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g2ba051cab31_0_169"/>
          <p:cNvSpPr txBox="1"/>
          <p:nvPr/>
        </p:nvSpPr>
        <p:spPr>
          <a:xfrm>
            <a:off x="10020792" y="7355324"/>
            <a:ext cx="2682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5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youth</a:t>
            </a:r>
            <a:r>
              <a:rPr b="1" i="0" lang="en-US" sz="275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space</a:t>
            </a:r>
            <a:endParaRPr b="1" i="0" sz="275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2ba051cab31_0_169"/>
          <p:cNvSpPr txBox="1"/>
          <p:nvPr/>
        </p:nvSpPr>
        <p:spPr>
          <a:xfrm>
            <a:off x="8569737" y="10574265"/>
            <a:ext cx="13083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9"/>
              <a:buFont typeface="Arial"/>
              <a:buNone/>
            </a:pPr>
            <a:r>
              <a:rPr b="1" i="0" lang="en-US" sz="15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ba051cab31_0_169"/>
          <p:cNvSpPr txBox="1"/>
          <p:nvPr/>
        </p:nvSpPr>
        <p:spPr>
          <a:xfrm>
            <a:off x="5774448" y="7353774"/>
            <a:ext cx="3068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(85) 98524-9935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ba051cab31_0_169"/>
          <p:cNvSpPr txBox="1"/>
          <p:nvPr/>
        </p:nvSpPr>
        <p:spPr>
          <a:xfrm>
            <a:off x="5774450" y="9000200"/>
            <a:ext cx="6552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86"/>
              <a:buFont typeface="Arial"/>
              <a:buNone/>
            </a:pPr>
            <a:r>
              <a:rPr b="1" i="0" lang="en-US" sz="225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https://www.youthspace.com.br/</a:t>
            </a:r>
            <a:endParaRPr b="0" i="0" sz="225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2ba051cab31_0_169"/>
          <p:cNvSpPr txBox="1"/>
          <p:nvPr/>
        </p:nvSpPr>
        <p:spPr>
          <a:xfrm>
            <a:off x="6614362" y="8155251"/>
            <a:ext cx="501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r>
              <a:rPr b="1" i="0" lang="en-US" sz="2299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contato@youthidiomas.com.br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2b1bd8f1665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15307">
            <a:off x="1850350" y="2157938"/>
            <a:ext cx="5937175" cy="846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b1bd8f1665_1_0"/>
          <p:cNvSpPr/>
          <p:nvPr/>
        </p:nvSpPr>
        <p:spPr>
          <a:xfrm>
            <a:off x="5484375" y="378750"/>
            <a:ext cx="7018800" cy="9529500"/>
          </a:xfrm>
          <a:prstGeom prst="roundRect">
            <a:avLst>
              <a:gd fmla="val 7479" name="adj"/>
            </a:avLst>
          </a:prstGeom>
          <a:gradFill>
            <a:gsLst>
              <a:gs pos="0">
                <a:srgbClr val="757575">
                  <a:alpha val="74509"/>
                </a:srgbClr>
              </a:gs>
              <a:gs pos="100000">
                <a:srgbClr val="121219">
                  <a:alpha val="7450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g2b1bd8f1665_1_0"/>
          <p:cNvGrpSpPr/>
          <p:nvPr/>
        </p:nvGrpSpPr>
        <p:grpSpPr>
          <a:xfrm>
            <a:off x="6284250" y="2249438"/>
            <a:ext cx="5719500" cy="5402925"/>
            <a:chOff x="6284250" y="660200"/>
            <a:chExt cx="5719500" cy="5402925"/>
          </a:xfrm>
        </p:grpSpPr>
        <p:sp>
          <p:nvSpPr>
            <p:cNvPr id="104" name="Google Shape;104;g2b1bd8f1665_1_0"/>
            <p:cNvSpPr txBox="1"/>
            <p:nvPr/>
          </p:nvSpPr>
          <p:spPr>
            <a:xfrm>
              <a:off x="9309899" y="2157950"/>
              <a:ext cx="216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F8F8F8"/>
                  </a:solidFill>
                  <a:latin typeface="Calibri"/>
                  <a:ea typeface="Calibri"/>
                  <a:cs typeface="Calibri"/>
                  <a:sym typeface="Calibri"/>
                </a:rPr>
                <a:t>CONTEÚDOS </a:t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g2b1bd8f1665_1_0"/>
            <p:cNvSpPr txBox="1"/>
            <p:nvPr/>
          </p:nvSpPr>
          <p:spPr>
            <a:xfrm>
              <a:off x="6739500" y="660200"/>
              <a:ext cx="4809000" cy="163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16"/>
                <a:buFont typeface="Arial"/>
                <a:buNone/>
              </a:pPr>
              <a:r>
                <a:rPr b="1" i="0" lang="en-US" sz="10616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AULA 0</a:t>
              </a:r>
              <a:r>
                <a:rPr b="1" lang="en-US" sz="10616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g2b1bd8f1665_1_0"/>
            <p:cNvSpPr txBox="1"/>
            <p:nvPr/>
          </p:nvSpPr>
          <p:spPr>
            <a:xfrm>
              <a:off x="6284250" y="2865725"/>
              <a:ext cx="5719500" cy="31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412750" lvl="0" marL="45720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Arial"/>
                <a:buChar char="●"/>
              </a:pPr>
              <a:r>
                <a:rPr b="1" lang="en-US" sz="2900">
                  <a:solidFill>
                    <a:schemeClr val="lt1"/>
                  </a:solidFill>
                </a:rPr>
                <a:t>Finalização do módulo</a:t>
              </a:r>
              <a:endParaRPr b="1" i="0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12750" lvl="0" marL="45720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Arial"/>
                <a:buChar char="●"/>
              </a:pPr>
              <a:r>
                <a:rPr b="1" lang="en-US" sz="2900">
                  <a:solidFill>
                    <a:schemeClr val="lt1"/>
                  </a:solidFill>
                </a:rPr>
                <a:t>Requisitos do Projeto</a:t>
              </a:r>
              <a:endParaRPr b="1" sz="2900">
                <a:solidFill>
                  <a:schemeClr val="lt1"/>
                </a:solidFill>
              </a:endParaRPr>
            </a:p>
            <a:p>
              <a:pPr indent="-412750" lvl="0" marL="45720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Arial"/>
                <a:buChar char="●"/>
              </a:pPr>
              <a:r>
                <a:rPr b="1" lang="en-US" sz="2900">
                  <a:solidFill>
                    <a:schemeClr val="lt1"/>
                  </a:solidFill>
                </a:rPr>
                <a:t>Discussão de Dúvidas</a:t>
              </a:r>
              <a:endParaRPr b="1" sz="2900">
                <a:solidFill>
                  <a:schemeClr val="lt1"/>
                </a:solidFill>
              </a:endParaRPr>
            </a:p>
            <a:p>
              <a:pPr indent="-412750" lvl="0" marL="45720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Arial"/>
                <a:buChar char="●"/>
              </a:pPr>
              <a:r>
                <a:rPr b="1" lang="en-US" sz="2900">
                  <a:solidFill>
                    <a:schemeClr val="lt1"/>
                  </a:solidFill>
                </a:rPr>
                <a:t>Trabalho Prático</a:t>
              </a:r>
              <a:endParaRPr b="1" sz="2900">
                <a:solidFill>
                  <a:schemeClr val="lt1"/>
                </a:solidFill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9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63d6bf0c6_1_3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b63d6bf0c6_1_34"/>
          <p:cNvSpPr txBox="1"/>
          <p:nvPr/>
        </p:nvSpPr>
        <p:spPr>
          <a:xfrm>
            <a:off x="673448" y="910450"/>
            <a:ext cx="108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Apresentação do Projeto</a:t>
            </a:r>
            <a:endParaRPr b="1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b63d6bf0c6_1_34"/>
          <p:cNvSpPr txBox="1"/>
          <p:nvPr/>
        </p:nvSpPr>
        <p:spPr>
          <a:xfrm>
            <a:off x="5304219" y="7959283"/>
            <a:ext cx="562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Todos os direitos reservados Evandro Carlos @evandroalmeida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b63d6bf0c6_1_34"/>
          <p:cNvSpPr txBox="1"/>
          <p:nvPr/>
        </p:nvSpPr>
        <p:spPr>
          <a:xfrm>
            <a:off x="5726001" y="2396825"/>
            <a:ext cx="196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b63d6bf0c6_1_34"/>
          <p:cNvSpPr txBox="1"/>
          <p:nvPr/>
        </p:nvSpPr>
        <p:spPr>
          <a:xfrm>
            <a:off x="457775" y="2264525"/>
            <a:ext cx="65529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</a:pPr>
            <a:r>
              <a:rPr lang="en-US" sz="3000">
                <a:solidFill>
                  <a:schemeClr val="lt1"/>
                </a:solidFill>
              </a:rPr>
              <a:t>A </a:t>
            </a:r>
            <a:r>
              <a:rPr lang="en-US" sz="3000">
                <a:solidFill>
                  <a:srgbClr val="D9BD34"/>
                </a:solidFill>
              </a:rPr>
              <a:t>BBQ BRO</a:t>
            </a:r>
            <a:r>
              <a:rPr lang="en-US" sz="3000">
                <a:solidFill>
                  <a:schemeClr val="lt1"/>
                </a:solidFill>
              </a:rPr>
              <a:t> está expandindo seus negócios e queremos elevar a experiência dos nossos clientes para o próximo nível! Como parte do time de desenvolvimento, sua tarefa é criar um cardápio digital que represente a essência única da BBQ BRO.</a:t>
            </a:r>
            <a:endParaRPr sz="3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A tela projetada pela equipe de  design foi enviada para você e você deve seguir o layout pensado para o projeto.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16" name="Google Shape;116;g2b63d6bf0c6_1_34"/>
          <p:cNvPicPr preferRelativeResize="0"/>
          <p:nvPr/>
        </p:nvPicPr>
        <p:blipFill rotWithShape="1">
          <a:blip r:embed="rId3">
            <a:alphaModFix/>
          </a:blip>
          <a:srcRect b="0" l="11025" r="14174" t="0"/>
          <a:stretch/>
        </p:blipFill>
        <p:spPr>
          <a:xfrm>
            <a:off x="7788350" y="1999400"/>
            <a:ext cx="10232874" cy="82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97b016bbc_0_5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b97b016bbc_0_5"/>
          <p:cNvSpPr txBox="1"/>
          <p:nvPr/>
        </p:nvSpPr>
        <p:spPr>
          <a:xfrm>
            <a:off x="673448" y="910450"/>
            <a:ext cx="108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Requisitos do projeto: Cores</a:t>
            </a:r>
            <a:endParaRPr b="1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b97b016bbc_0_5"/>
          <p:cNvSpPr txBox="1"/>
          <p:nvPr/>
        </p:nvSpPr>
        <p:spPr>
          <a:xfrm>
            <a:off x="5304219" y="7959283"/>
            <a:ext cx="562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Todos os direitos reservados Evandro Carlos @evandroalmeida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b97b016bbc_0_5"/>
          <p:cNvSpPr txBox="1"/>
          <p:nvPr/>
        </p:nvSpPr>
        <p:spPr>
          <a:xfrm>
            <a:off x="5726001" y="2396825"/>
            <a:ext cx="196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b97b016bbc_0_5"/>
          <p:cNvSpPr txBox="1"/>
          <p:nvPr/>
        </p:nvSpPr>
        <p:spPr>
          <a:xfrm>
            <a:off x="457775" y="2264525"/>
            <a:ext cx="65529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</a:pPr>
            <a:r>
              <a:rPr lang="en-US" sz="3000">
                <a:solidFill>
                  <a:schemeClr val="lt1"/>
                </a:solidFill>
              </a:rPr>
              <a:t>As cores são muito importantes para criação de uma identidade visual e são extremamente relevantes para a experiência do usuário. </a:t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Você deverá usar a seguinte paleta de</a:t>
            </a:r>
            <a:r>
              <a:rPr lang="en-US" sz="3000">
                <a:solidFill>
                  <a:schemeClr val="lt1"/>
                </a:solidFill>
              </a:rPr>
              <a:t> cores:</a:t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26" name="Google Shape;126;g2b97b016bbc_0_5"/>
          <p:cNvPicPr preferRelativeResize="0"/>
          <p:nvPr/>
        </p:nvPicPr>
        <p:blipFill rotWithShape="1">
          <a:blip r:embed="rId3">
            <a:alphaModFix/>
          </a:blip>
          <a:srcRect b="0" l="12846" r="16059" t="0"/>
          <a:stretch/>
        </p:blipFill>
        <p:spPr>
          <a:xfrm>
            <a:off x="10165126" y="1405750"/>
            <a:ext cx="6623824" cy="479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g2b97b016bbc_0_5"/>
          <p:cNvGrpSpPr/>
          <p:nvPr/>
        </p:nvGrpSpPr>
        <p:grpSpPr>
          <a:xfrm>
            <a:off x="457775" y="1482150"/>
            <a:ext cx="16318625" cy="8054075"/>
            <a:chOff x="457775" y="1482150"/>
            <a:chExt cx="16318625" cy="8054075"/>
          </a:xfrm>
        </p:grpSpPr>
        <p:grpSp>
          <p:nvGrpSpPr>
            <p:cNvPr id="128" name="Google Shape;128;g2b97b016bbc_0_5"/>
            <p:cNvGrpSpPr/>
            <p:nvPr/>
          </p:nvGrpSpPr>
          <p:grpSpPr>
            <a:xfrm>
              <a:off x="1409825" y="1482150"/>
              <a:ext cx="15366575" cy="6604925"/>
              <a:chOff x="1409825" y="1482150"/>
              <a:chExt cx="15366575" cy="6604925"/>
            </a:xfrm>
          </p:grpSpPr>
          <p:sp>
            <p:nvSpPr>
              <p:cNvPr id="129" name="Google Shape;129;g2b97b016bbc_0_5"/>
              <p:cNvSpPr/>
              <p:nvPr/>
            </p:nvSpPr>
            <p:spPr>
              <a:xfrm>
                <a:off x="1409825" y="6867875"/>
                <a:ext cx="1219200" cy="1219200"/>
              </a:xfrm>
              <a:prstGeom prst="ellipse">
                <a:avLst/>
              </a:prstGeom>
              <a:solidFill>
                <a:srgbClr val="1E1F22"/>
              </a:solidFill>
              <a:ln cap="flat" cmpd="sng" w="381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g2b97b016bbc_0_5"/>
              <p:cNvSpPr/>
              <p:nvPr/>
            </p:nvSpPr>
            <p:spPr>
              <a:xfrm>
                <a:off x="10152700" y="1482150"/>
                <a:ext cx="6623700" cy="9234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1" name="Google Shape;131;g2b97b016bbc_0_5"/>
              <p:cNvCxnSpPr>
                <a:stCxn id="130" idx="1"/>
                <a:endCxn id="129" idx="6"/>
              </p:cNvCxnSpPr>
              <p:nvPr/>
            </p:nvCxnSpPr>
            <p:spPr>
              <a:xfrm flipH="1">
                <a:off x="2629000" y="1943850"/>
                <a:ext cx="7523700" cy="5533500"/>
              </a:xfrm>
              <a:prstGeom prst="curvedConnector3">
                <a:avLst>
                  <a:gd fmla="val 38907" name="adj1"/>
                </a:avLst>
              </a:prstGeom>
              <a:noFill/>
              <a:ln cap="flat" cmpd="sng" w="38100">
                <a:solidFill>
                  <a:srgbClr val="F8F8F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32" name="Google Shape;132;g2b97b016bbc_0_5"/>
            <p:cNvSpPr txBox="1"/>
            <p:nvPr/>
          </p:nvSpPr>
          <p:spPr>
            <a:xfrm>
              <a:off x="1100975" y="8889725"/>
              <a:ext cx="1836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</a:rPr>
                <a:t>#1E1F22</a:t>
              </a:r>
              <a:endParaRPr/>
            </a:p>
          </p:txBody>
        </p:sp>
        <p:sp>
          <p:nvSpPr>
            <p:cNvPr id="133" name="Google Shape;133;g2b97b016bbc_0_5"/>
            <p:cNvSpPr txBox="1"/>
            <p:nvPr/>
          </p:nvSpPr>
          <p:spPr>
            <a:xfrm>
              <a:off x="457775" y="8236175"/>
              <a:ext cx="3525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</a:rPr>
                <a:t>barra navegação</a:t>
              </a:r>
              <a:endParaRPr/>
            </a:p>
          </p:txBody>
        </p:sp>
      </p:grpSp>
      <p:grpSp>
        <p:nvGrpSpPr>
          <p:cNvPr id="134" name="Google Shape;134;g2b97b016bbc_0_5"/>
          <p:cNvGrpSpPr/>
          <p:nvPr/>
        </p:nvGrpSpPr>
        <p:grpSpPr>
          <a:xfrm>
            <a:off x="4791225" y="3804575"/>
            <a:ext cx="9368625" cy="5731650"/>
            <a:chOff x="4791225" y="3804575"/>
            <a:chExt cx="9368625" cy="5731650"/>
          </a:xfrm>
        </p:grpSpPr>
        <p:sp>
          <p:nvSpPr>
            <p:cNvPr id="135" name="Google Shape;135;g2b97b016bbc_0_5"/>
            <p:cNvSpPr/>
            <p:nvPr/>
          </p:nvSpPr>
          <p:spPr>
            <a:xfrm>
              <a:off x="6045125" y="6867875"/>
              <a:ext cx="1219200" cy="1219200"/>
            </a:xfrm>
            <a:prstGeom prst="ellipse">
              <a:avLst/>
            </a:prstGeom>
            <a:solidFill>
              <a:srgbClr val="FFAE00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FAE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g2b97b016bbc_0_5"/>
            <p:cNvSpPr/>
            <p:nvPr/>
          </p:nvSpPr>
          <p:spPr>
            <a:xfrm>
              <a:off x="13444050" y="3804575"/>
              <a:ext cx="715800" cy="23670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7" name="Google Shape;137;g2b97b016bbc_0_5"/>
            <p:cNvCxnSpPr>
              <a:stCxn id="136" idx="1"/>
              <a:endCxn id="135" idx="0"/>
            </p:cNvCxnSpPr>
            <p:nvPr/>
          </p:nvCxnSpPr>
          <p:spPr>
            <a:xfrm flipH="1">
              <a:off x="6654750" y="3922925"/>
              <a:ext cx="6789300" cy="2945100"/>
            </a:xfrm>
            <a:prstGeom prst="curvedConnector2">
              <a:avLst/>
            </a:prstGeom>
            <a:noFill/>
            <a:ln cap="flat" cmpd="sng" w="38100">
              <a:solidFill>
                <a:srgbClr val="F8F8F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" name="Google Shape;138;g2b97b016bbc_0_5"/>
            <p:cNvSpPr txBox="1"/>
            <p:nvPr/>
          </p:nvSpPr>
          <p:spPr>
            <a:xfrm>
              <a:off x="4791225" y="8889725"/>
              <a:ext cx="3525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</a:rPr>
                <a:t>títulos h2 e botões</a:t>
              </a:r>
              <a:endParaRPr/>
            </a:p>
          </p:txBody>
        </p:sp>
        <p:sp>
          <p:nvSpPr>
            <p:cNvPr id="139" name="Google Shape;139;g2b97b016bbc_0_5"/>
            <p:cNvSpPr txBox="1"/>
            <p:nvPr/>
          </p:nvSpPr>
          <p:spPr>
            <a:xfrm>
              <a:off x="5736275" y="8236175"/>
              <a:ext cx="1836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</a:rPr>
                <a:t>#FFAE00</a:t>
              </a:r>
              <a:endParaRPr/>
            </a:p>
          </p:txBody>
        </p:sp>
      </p:grpSp>
      <p:grpSp>
        <p:nvGrpSpPr>
          <p:cNvPr id="140" name="Google Shape;140;g2b97b016bbc_0_5"/>
          <p:cNvGrpSpPr/>
          <p:nvPr/>
        </p:nvGrpSpPr>
        <p:grpSpPr>
          <a:xfrm>
            <a:off x="8594000" y="4165400"/>
            <a:ext cx="6578488" cy="5370825"/>
            <a:chOff x="8594000" y="4165400"/>
            <a:chExt cx="6578488" cy="5370825"/>
          </a:xfrm>
        </p:grpSpPr>
        <p:sp>
          <p:nvSpPr>
            <p:cNvPr id="141" name="Google Shape;141;g2b97b016bbc_0_5"/>
            <p:cNvSpPr/>
            <p:nvPr/>
          </p:nvSpPr>
          <p:spPr>
            <a:xfrm>
              <a:off x="9761975" y="6867875"/>
              <a:ext cx="1219200" cy="1219200"/>
            </a:xfrm>
            <a:prstGeom prst="ellipse">
              <a:avLst/>
            </a:prstGeom>
            <a:solidFill>
              <a:srgbClr val="252525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g2b97b016bbc_0_5"/>
            <p:cNvSpPr/>
            <p:nvPr/>
          </p:nvSpPr>
          <p:spPr>
            <a:xfrm>
              <a:off x="11781588" y="4165400"/>
              <a:ext cx="3390900" cy="1018500"/>
            </a:xfrm>
            <a:prstGeom prst="rect">
              <a:avLst/>
            </a:prstGeom>
            <a:noFill/>
            <a:ln cap="flat" cmpd="sng" w="2857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3" name="Google Shape;143;g2b97b016bbc_0_5"/>
            <p:cNvCxnSpPr>
              <a:stCxn id="142" idx="1"/>
              <a:endCxn id="141" idx="0"/>
            </p:cNvCxnSpPr>
            <p:nvPr/>
          </p:nvCxnSpPr>
          <p:spPr>
            <a:xfrm flipH="1">
              <a:off x="10371588" y="4674650"/>
              <a:ext cx="1410000" cy="2193300"/>
            </a:xfrm>
            <a:prstGeom prst="curvedConnector2">
              <a:avLst/>
            </a:prstGeom>
            <a:noFill/>
            <a:ln cap="flat" cmpd="sng" w="38100">
              <a:solidFill>
                <a:srgbClr val="F8F8F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" name="Google Shape;144;g2b97b016bbc_0_5"/>
            <p:cNvSpPr txBox="1"/>
            <p:nvPr/>
          </p:nvSpPr>
          <p:spPr>
            <a:xfrm>
              <a:off x="8594000" y="8236175"/>
              <a:ext cx="4041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</a:rPr>
                <a:t>RGBA(37, 37, 37, 0.8)</a:t>
              </a:r>
              <a:endParaRPr/>
            </a:p>
          </p:txBody>
        </p:sp>
        <p:sp>
          <p:nvSpPr>
            <p:cNvPr id="145" name="Google Shape;145;g2b97b016bbc_0_5"/>
            <p:cNvSpPr txBox="1"/>
            <p:nvPr/>
          </p:nvSpPr>
          <p:spPr>
            <a:xfrm>
              <a:off x="8753625" y="8889725"/>
              <a:ext cx="3982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</a:rPr>
                <a:t>cards dos produtos</a:t>
              </a:r>
              <a:endParaRPr sz="3000">
                <a:solidFill>
                  <a:schemeClr val="lt1"/>
                </a:solidFill>
              </a:endParaRPr>
            </a:p>
          </p:txBody>
        </p:sp>
      </p:grpSp>
      <p:grpSp>
        <p:nvGrpSpPr>
          <p:cNvPr id="146" name="Google Shape;146;g2b97b016bbc_0_5"/>
          <p:cNvGrpSpPr/>
          <p:nvPr/>
        </p:nvGrpSpPr>
        <p:grpSpPr>
          <a:xfrm>
            <a:off x="13037000" y="6943750"/>
            <a:ext cx="2238900" cy="2585425"/>
            <a:chOff x="13037000" y="6943750"/>
            <a:chExt cx="2238900" cy="2585425"/>
          </a:xfrm>
        </p:grpSpPr>
        <p:sp>
          <p:nvSpPr>
            <p:cNvPr id="147" name="Google Shape;147;g2b97b016bbc_0_5"/>
            <p:cNvSpPr/>
            <p:nvPr/>
          </p:nvSpPr>
          <p:spPr>
            <a:xfrm>
              <a:off x="13546850" y="6943750"/>
              <a:ext cx="1219200" cy="12192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2b97b016bbc_0_5"/>
            <p:cNvSpPr txBox="1"/>
            <p:nvPr/>
          </p:nvSpPr>
          <p:spPr>
            <a:xfrm>
              <a:off x="13546850" y="8236175"/>
              <a:ext cx="1728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</a:rPr>
                <a:t>branco</a:t>
              </a:r>
              <a:endParaRPr/>
            </a:p>
          </p:txBody>
        </p:sp>
        <p:sp>
          <p:nvSpPr>
            <p:cNvPr id="149" name="Google Shape;149;g2b97b016bbc_0_5"/>
            <p:cNvSpPr txBox="1"/>
            <p:nvPr/>
          </p:nvSpPr>
          <p:spPr>
            <a:xfrm>
              <a:off x="13037000" y="8882675"/>
              <a:ext cx="2238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</a:rPr>
                <a:t>textos</a:t>
              </a:r>
              <a:endParaRPr sz="30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a051cab31_0_97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ba051cab31_0_97"/>
          <p:cNvSpPr txBox="1"/>
          <p:nvPr/>
        </p:nvSpPr>
        <p:spPr>
          <a:xfrm>
            <a:off x="714275" y="910500"/>
            <a:ext cx="1349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Requisitos do projeto : navegação interna</a:t>
            </a:r>
            <a:endParaRPr b="1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ba051cab31_0_97"/>
          <p:cNvSpPr txBox="1"/>
          <p:nvPr/>
        </p:nvSpPr>
        <p:spPr>
          <a:xfrm>
            <a:off x="5304219" y="7959283"/>
            <a:ext cx="562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Todos os direitos reservados Evandro Carlos @evandroalmeida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ba051cab31_0_97"/>
          <p:cNvSpPr txBox="1"/>
          <p:nvPr/>
        </p:nvSpPr>
        <p:spPr>
          <a:xfrm>
            <a:off x="5726001" y="2396825"/>
            <a:ext cx="196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ba051cab31_0_97"/>
          <p:cNvSpPr txBox="1"/>
          <p:nvPr/>
        </p:nvSpPr>
        <p:spPr>
          <a:xfrm>
            <a:off x="797900" y="2598000"/>
            <a:ext cx="71586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Para </a:t>
            </a:r>
            <a:r>
              <a:rPr lang="en-US" sz="3000">
                <a:solidFill>
                  <a:schemeClr val="lt1"/>
                </a:solidFill>
              </a:rPr>
              <a:t>facilitar</a:t>
            </a:r>
            <a:r>
              <a:rPr lang="en-US" sz="3000">
                <a:solidFill>
                  <a:schemeClr val="lt1"/>
                </a:solidFill>
              </a:rPr>
              <a:t> a localização dos produtos, nós vamos separar por categorias. </a:t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Essas categorias devem ser listadas no </a:t>
            </a:r>
            <a:r>
              <a:rPr lang="en-US" sz="3000">
                <a:solidFill>
                  <a:srgbClr val="D9BD34"/>
                </a:solidFill>
              </a:rPr>
              <a:t>menu de navegação.</a:t>
            </a:r>
            <a:endParaRPr sz="3000">
              <a:solidFill>
                <a:srgbClr val="D9BD3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Ao clicar em uma categoria, o cliente será levado para a parte do cardápio correspondente. </a:t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Você utilizará uma </a:t>
            </a:r>
            <a:r>
              <a:rPr lang="en-US" sz="3000">
                <a:solidFill>
                  <a:srgbClr val="D9BD34"/>
                </a:solidFill>
              </a:rPr>
              <a:t>navegação interna</a:t>
            </a:r>
            <a:r>
              <a:rPr lang="en-US" sz="3000">
                <a:solidFill>
                  <a:schemeClr val="lt1"/>
                </a:solidFill>
              </a:rPr>
              <a:t> para atender essa necessidade do cliente.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59" name="Google Shape;159;g2ba051cab31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994" y="1833900"/>
            <a:ext cx="4693843" cy="81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ba051cab31_0_97"/>
          <p:cNvSpPr/>
          <p:nvPr/>
        </p:nvSpPr>
        <p:spPr>
          <a:xfrm>
            <a:off x="12835988" y="1833900"/>
            <a:ext cx="4661100" cy="764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2ba051cab31_0_97"/>
          <p:cNvPicPr preferRelativeResize="0"/>
          <p:nvPr/>
        </p:nvPicPr>
        <p:blipFill rotWithShape="1">
          <a:blip r:embed="rId4">
            <a:alphaModFix/>
          </a:blip>
          <a:srcRect b="9657" l="0" r="4012" t="0"/>
          <a:stretch/>
        </p:blipFill>
        <p:spPr>
          <a:xfrm>
            <a:off x="8136425" y="5823913"/>
            <a:ext cx="5291025" cy="1704725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g2ba051cab31_0_97"/>
          <p:cNvSpPr/>
          <p:nvPr/>
        </p:nvSpPr>
        <p:spPr>
          <a:xfrm>
            <a:off x="8812875" y="3281200"/>
            <a:ext cx="168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ba051cab31_0_97"/>
          <p:cNvSpPr/>
          <p:nvPr/>
        </p:nvSpPr>
        <p:spPr>
          <a:xfrm>
            <a:off x="10824438" y="3281200"/>
            <a:ext cx="168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ba051cab31_0_97"/>
          <p:cNvSpPr/>
          <p:nvPr/>
        </p:nvSpPr>
        <p:spPr>
          <a:xfrm>
            <a:off x="12653645" y="3281200"/>
            <a:ext cx="103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ba051cab31_0_97"/>
          <p:cNvSpPr/>
          <p:nvPr/>
        </p:nvSpPr>
        <p:spPr>
          <a:xfrm>
            <a:off x="14686895" y="2850100"/>
            <a:ext cx="103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ba051cab31_0_97"/>
          <p:cNvSpPr/>
          <p:nvPr/>
        </p:nvSpPr>
        <p:spPr>
          <a:xfrm>
            <a:off x="14667508" y="6852175"/>
            <a:ext cx="103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ba051cab31_0_97"/>
          <p:cNvSpPr/>
          <p:nvPr/>
        </p:nvSpPr>
        <p:spPr>
          <a:xfrm>
            <a:off x="14819908" y="7004575"/>
            <a:ext cx="103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a051cab31_0_128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ba051cab31_0_128"/>
          <p:cNvSpPr txBox="1"/>
          <p:nvPr/>
        </p:nvSpPr>
        <p:spPr>
          <a:xfrm>
            <a:off x="714276" y="910500"/>
            <a:ext cx="1391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Divisões da B</a:t>
            </a: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arra de Navegação</a:t>
            </a:r>
            <a:endParaRPr b="1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ba051cab31_0_128"/>
          <p:cNvSpPr txBox="1"/>
          <p:nvPr/>
        </p:nvSpPr>
        <p:spPr>
          <a:xfrm>
            <a:off x="5304219" y="7959283"/>
            <a:ext cx="562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Todos os direitos reservados Evandro Carlos @evandroalmeida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ba051cab31_0_128"/>
          <p:cNvSpPr txBox="1"/>
          <p:nvPr/>
        </p:nvSpPr>
        <p:spPr>
          <a:xfrm>
            <a:off x="5726001" y="2396825"/>
            <a:ext cx="196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ba051cab31_0_128"/>
          <p:cNvSpPr txBox="1"/>
          <p:nvPr/>
        </p:nvSpPr>
        <p:spPr>
          <a:xfrm>
            <a:off x="925775" y="2264525"/>
            <a:ext cx="1521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Para uma melhor organização do conteúdo nós vamos trabalhar com divisões no nosso cabeçalho: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77" name="Google Shape;177;g2ba051cab31_0_128"/>
          <p:cNvPicPr preferRelativeResize="0"/>
          <p:nvPr/>
        </p:nvPicPr>
        <p:blipFill rotWithShape="1">
          <a:blip r:embed="rId3">
            <a:alphaModFix/>
          </a:blip>
          <a:srcRect b="9657" l="0" r="4012" t="0"/>
          <a:stretch/>
        </p:blipFill>
        <p:spPr>
          <a:xfrm>
            <a:off x="1138875" y="3955200"/>
            <a:ext cx="16010261" cy="5158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g2ba051cab31_0_128"/>
          <p:cNvSpPr/>
          <p:nvPr/>
        </p:nvSpPr>
        <p:spPr>
          <a:xfrm>
            <a:off x="1138750" y="4010150"/>
            <a:ext cx="16010400" cy="5048400"/>
          </a:xfrm>
          <a:prstGeom prst="rect">
            <a:avLst/>
          </a:prstGeom>
          <a:solidFill>
            <a:srgbClr val="EEC1B9">
              <a:alpha val="88550"/>
            </a:srgbClr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ba051cab31_0_128"/>
          <p:cNvSpPr/>
          <p:nvPr/>
        </p:nvSpPr>
        <p:spPr>
          <a:xfrm>
            <a:off x="5840825" y="4477050"/>
            <a:ext cx="5755800" cy="2618400"/>
          </a:xfrm>
          <a:prstGeom prst="rect">
            <a:avLst/>
          </a:prstGeom>
          <a:solidFill>
            <a:srgbClr val="99B8EB">
              <a:alpha val="46990"/>
            </a:srgbClr>
          </a:solidFill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imagem logo</a:t>
            </a:r>
            <a:endParaRPr sz="5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ba051cab31_0_128"/>
          <p:cNvSpPr/>
          <p:nvPr/>
        </p:nvSpPr>
        <p:spPr>
          <a:xfrm>
            <a:off x="1857325" y="7501150"/>
            <a:ext cx="14812800" cy="1108200"/>
          </a:xfrm>
          <a:prstGeom prst="rect">
            <a:avLst/>
          </a:prstGeom>
          <a:solidFill>
            <a:srgbClr val="009900">
              <a:alpha val="22750"/>
            </a:srgbClr>
          </a:solidFill>
          <a:ln cap="flat" cmpd="sng" w="76200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nav</a:t>
            </a:r>
            <a:endParaRPr sz="4700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ba051cab31_0_128"/>
          <p:cNvSpPr txBox="1"/>
          <p:nvPr/>
        </p:nvSpPr>
        <p:spPr>
          <a:xfrm>
            <a:off x="13081000" y="4010150"/>
            <a:ext cx="406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header</a:t>
            </a:r>
            <a:endParaRPr b="1" sz="5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a051cab31_0_33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ba051cab31_0_33"/>
          <p:cNvSpPr txBox="1"/>
          <p:nvPr/>
        </p:nvSpPr>
        <p:spPr>
          <a:xfrm>
            <a:off x="714273" y="910500"/>
            <a:ext cx="108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Requisitos do projeto : imagens</a:t>
            </a:r>
            <a:endParaRPr b="1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ba051cab31_0_33"/>
          <p:cNvSpPr txBox="1"/>
          <p:nvPr/>
        </p:nvSpPr>
        <p:spPr>
          <a:xfrm>
            <a:off x="5304219" y="7959283"/>
            <a:ext cx="562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Todos os direitos reservados Evandro Carlos @evandroalmeida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2ba051cab31_0_33"/>
          <p:cNvSpPr txBox="1"/>
          <p:nvPr/>
        </p:nvSpPr>
        <p:spPr>
          <a:xfrm>
            <a:off x="5726001" y="2396825"/>
            <a:ext cx="196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ba051cab31_0_33"/>
          <p:cNvSpPr txBox="1"/>
          <p:nvPr/>
        </p:nvSpPr>
        <p:spPr>
          <a:xfrm>
            <a:off x="457775" y="2264525"/>
            <a:ext cx="1568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As imagens já foram enviadas no formato png ( com fundo transparente), porém elas estão em dimensões diferentes. É necessário que haja a padronização.</a:t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91" name="Google Shape;191;g2ba051cab31_0_33"/>
          <p:cNvPicPr preferRelativeResize="0"/>
          <p:nvPr/>
        </p:nvPicPr>
        <p:blipFill rotWithShape="1">
          <a:blip r:embed="rId3">
            <a:alphaModFix/>
          </a:blip>
          <a:srcRect b="47558" l="15913" r="15259" t="0"/>
          <a:stretch/>
        </p:blipFill>
        <p:spPr>
          <a:xfrm>
            <a:off x="2775900" y="3692800"/>
            <a:ext cx="11536302" cy="532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g2ba051cab31_0_33"/>
          <p:cNvGrpSpPr/>
          <p:nvPr/>
        </p:nvGrpSpPr>
        <p:grpSpPr>
          <a:xfrm>
            <a:off x="7034975" y="3806200"/>
            <a:ext cx="9388925" cy="2476275"/>
            <a:chOff x="7034975" y="3806200"/>
            <a:chExt cx="9388925" cy="2476275"/>
          </a:xfrm>
        </p:grpSpPr>
        <p:sp>
          <p:nvSpPr>
            <p:cNvPr id="193" name="Google Shape;193;g2ba051cab31_0_33"/>
            <p:cNvSpPr/>
            <p:nvPr/>
          </p:nvSpPr>
          <p:spPr>
            <a:xfrm>
              <a:off x="7034975" y="3806200"/>
              <a:ext cx="2394900" cy="993300"/>
            </a:xfrm>
            <a:prstGeom prst="rect">
              <a:avLst/>
            </a:prstGeom>
            <a:noFill/>
            <a:ln cap="flat" cmpd="sng" w="76200">
              <a:solidFill>
                <a:srgbClr val="00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g2ba051cab31_0_33"/>
            <p:cNvSpPr/>
            <p:nvPr/>
          </p:nvSpPr>
          <p:spPr>
            <a:xfrm>
              <a:off x="12314500" y="4486375"/>
              <a:ext cx="4109400" cy="1796100"/>
            </a:xfrm>
            <a:prstGeom prst="rect">
              <a:avLst/>
            </a:prstGeom>
            <a:solidFill>
              <a:srgbClr val="212121"/>
            </a:solidFill>
            <a:ln cap="flat" cmpd="sng" w="76200">
              <a:solidFill>
                <a:srgbClr val="00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5" name="Google Shape;195;g2ba051cab31_0_33"/>
            <p:cNvCxnSpPr>
              <a:stCxn id="193" idx="3"/>
              <a:endCxn id="194" idx="1"/>
            </p:cNvCxnSpPr>
            <p:nvPr/>
          </p:nvCxnSpPr>
          <p:spPr>
            <a:xfrm>
              <a:off x="9429875" y="4302850"/>
              <a:ext cx="2884500" cy="1081500"/>
            </a:xfrm>
            <a:prstGeom prst="curvedConnector3">
              <a:avLst>
                <a:gd fmla="val 50002" name="adj1"/>
              </a:avLst>
            </a:prstGeom>
            <a:noFill/>
            <a:ln cap="flat" cmpd="sng" w="76200">
              <a:solidFill>
                <a:srgbClr val="00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6" name="Google Shape;196;g2ba051cab31_0_33"/>
            <p:cNvSpPr txBox="1"/>
            <p:nvPr/>
          </p:nvSpPr>
          <p:spPr>
            <a:xfrm>
              <a:off x="12817975" y="4881225"/>
              <a:ext cx="33201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09900"/>
                  </a:solidFill>
                  <a:latin typeface="Calibri"/>
                  <a:ea typeface="Calibri"/>
                  <a:cs typeface="Calibri"/>
                  <a:sym typeface="Calibri"/>
                </a:rPr>
                <a:t>Imagem do logo</a:t>
              </a:r>
              <a:endParaRPr b="1" sz="32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09900"/>
                  </a:solidFill>
                  <a:latin typeface="Calibri"/>
                  <a:ea typeface="Calibri"/>
                  <a:cs typeface="Calibri"/>
                  <a:sym typeface="Calibri"/>
                </a:rPr>
                <a:t>largura de 250px</a:t>
              </a:r>
              <a:endParaRPr b="1" sz="32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g2ba051cab31_0_33"/>
          <p:cNvGrpSpPr/>
          <p:nvPr/>
        </p:nvGrpSpPr>
        <p:grpSpPr>
          <a:xfrm>
            <a:off x="4572000" y="6462325"/>
            <a:ext cx="11851900" cy="2432700"/>
            <a:chOff x="4572000" y="6462325"/>
            <a:chExt cx="11851900" cy="2432700"/>
          </a:xfrm>
        </p:grpSpPr>
        <p:sp>
          <p:nvSpPr>
            <p:cNvPr id="198" name="Google Shape;198;g2ba051cab31_0_33"/>
            <p:cNvSpPr/>
            <p:nvPr/>
          </p:nvSpPr>
          <p:spPr>
            <a:xfrm>
              <a:off x="12314500" y="6883950"/>
              <a:ext cx="4109400" cy="1796100"/>
            </a:xfrm>
            <a:prstGeom prst="rect">
              <a:avLst/>
            </a:prstGeom>
            <a:solidFill>
              <a:srgbClr val="212121"/>
            </a:solidFill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g2ba051cab31_0_33"/>
            <p:cNvSpPr/>
            <p:nvPr/>
          </p:nvSpPr>
          <p:spPr>
            <a:xfrm>
              <a:off x="4572000" y="6462325"/>
              <a:ext cx="3320100" cy="24327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0" name="Google Shape;200;g2ba051cab31_0_33"/>
            <p:cNvCxnSpPr>
              <a:stCxn id="199" idx="2"/>
              <a:endCxn id="198" idx="1"/>
            </p:cNvCxnSpPr>
            <p:nvPr/>
          </p:nvCxnSpPr>
          <p:spPr>
            <a:xfrm rot="-5400000">
              <a:off x="8716800" y="5297275"/>
              <a:ext cx="1113000" cy="6082500"/>
            </a:xfrm>
            <a:prstGeom prst="curvedConnector4">
              <a:avLst>
                <a:gd fmla="val -21395" name="adj1"/>
                <a:gd fmla="val 63646" name="adj2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" name="Google Shape;201;g2ba051cab31_0_33"/>
            <p:cNvSpPr txBox="1"/>
            <p:nvPr/>
          </p:nvSpPr>
          <p:spPr>
            <a:xfrm>
              <a:off x="12817975" y="6950850"/>
              <a:ext cx="332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Imagem de todos os produtos</a:t>
              </a:r>
              <a:endParaRPr b="1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largura de 400px</a:t>
              </a:r>
              <a:endParaRPr b="1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a051cab31_0_73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ba051cab31_0_73"/>
          <p:cNvSpPr txBox="1"/>
          <p:nvPr/>
        </p:nvSpPr>
        <p:spPr>
          <a:xfrm>
            <a:off x="714276" y="910500"/>
            <a:ext cx="1391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Divisões dos C</a:t>
            </a: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ards de Produtos</a:t>
            </a:r>
            <a:endParaRPr b="1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ba051cab31_0_73"/>
          <p:cNvSpPr txBox="1"/>
          <p:nvPr/>
        </p:nvSpPr>
        <p:spPr>
          <a:xfrm>
            <a:off x="5304219" y="7959283"/>
            <a:ext cx="562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Todos os direitos reservados Evandro Carlos @evandroalmeida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ba051cab31_0_73"/>
          <p:cNvSpPr txBox="1"/>
          <p:nvPr/>
        </p:nvSpPr>
        <p:spPr>
          <a:xfrm>
            <a:off x="5726001" y="2396825"/>
            <a:ext cx="196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ba051cab31_0_73"/>
          <p:cNvSpPr txBox="1"/>
          <p:nvPr/>
        </p:nvSpPr>
        <p:spPr>
          <a:xfrm>
            <a:off x="457775" y="2264525"/>
            <a:ext cx="1568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Para uma melhor organização do conteúdo dos nossos cards de produtos, nós vamos trabalhar com divisões. Elas são:</a:t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11" name="Google Shape;211;g2ba051cab31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275" y="3591575"/>
            <a:ext cx="15414249" cy="56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ba051cab31_0_73"/>
          <p:cNvSpPr/>
          <p:nvPr/>
        </p:nvSpPr>
        <p:spPr>
          <a:xfrm>
            <a:off x="1333600" y="4010150"/>
            <a:ext cx="14709300" cy="5048400"/>
          </a:xfrm>
          <a:prstGeom prst="rect">
            <a:avLst/>
          </a:prstGeom>
          <a:solidFill>
            <a:srgbClr val="EEC1B9">
              <a:alpha val="88550"/>
            </a:srgbClr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ba051cab31_0_73"/>
          <p:cNvSpPr/>
          <p:nvPr/>
        </p:nvSpPr>
        <p:spPr>
          <a:xfrm>
            <a:off x="1809850" y="4295900"/>
            <a:ext cx="5755800" cy="4517700"/>
          </a:xfrm>
          <a:prstGeom prst="rect">
            <a:avLst/>
          </a:prstGeom>
          <a:solidFill>
            <a:srgbClr val="0000F3">
              <a:alpha val="25900"/>
            </a:srgbClr>
          </a:solidFill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boxImg</a:t>
            </a:r>
            <a:endParaRPr sz="5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ba051cab31_0_73"/>
          <p:cNvSpPr/>
          <p:nvPr/>
        </p:nvSpPr>
        <p:spPr>
          <a:xfrm>
            <a:off x="7881325" y="4727050"/>
            <a:ext cx="7889400" cy="3882300"/>
          </a:xfrm>
          <a:prstGeom prst="rect">
            <a:avLst/>
          </a:prstGeom>
          <a:solidFill>
            <a:srgbClr val="009900">
              <a:alpha val="22750"/>
            </a:srgbClr>
          </a:solidFill>
          <a:ln cap="flat" cmpd="sng" w="76200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5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boxTexto</a:t>
            </a:r>
            <a:endParaRPr sz="3700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ba051cab31_0_73"/>
          <p:cNvSpPr txBox="1"/>
          <p:nvPr/>
        </p:nvSpPr>
        <p:spPr>
          <a:xfrm>
            <a:off x="7881325" y="3790900"/>
            <a:ext cx="5524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boxProduto</a:t>
            </a:r>
            <a:endParaRPr b="1" sz="5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65f362881_0_41"/>
          <p:cNvSpPr txBox="1"/>
          <p:nvPr/>
        </p:nvSpPr>
        <p:spPr>
          <a:xfrm>
            <a:off x="7441475" y="3429000"/>
            <a:ext cx="10650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400">
                <a:solidFill>
                  <a:schemeClr val="lt1"/>
                </a:solidFill>
              </a:rPr>
              <a:t>Os recursos necessários para o desenvolvimento do projeto estão organizados em uma pasta com todas as imagens e os textos fornecidos pelo cliente.</a:t>
            </a:r>
            <a:endParaRPr b="0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b65f362881_0_41"/>
          <p:cNvSpPr txBox="1"/>
          <p:nvPr/>
        </p:nvSpPr>
        <p:spPr>
          <a:xfrm>
            <a:off x="7344125" y="5964275"/>
            <a:ext cx="103974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Acesse </a:t>
            </a:r>
            <a:endParaRPr b="0" i="0" sz="5300" u="none" cap="none" strike="noStrike">
              <a:solidFill>
                <a:srgbClr val="D9BD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5300" u="none" cap="none" strike="noStrike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bit.ly</a:t>
            </a:r>
            <a:r>
              <a:rPr b="0" i="0" lang="en-US" sz="53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5300">
                <a:solidFill>
                  <a:srgbClr val="FFE599"/>
                </a:solidFill>
              </a:rPr>
              <a:t>ys</a:t>
            </a:r>
            <a:r>
              <a:rPr lang="en-US" sz="5300">
                <a:solidFill>
                  <a:srgbClr val="D9BD34"/>
                </a:solidFill>
              </a:rPr>
              <a:t>Projeto</a:t>
            </a:r>
            <a:r>
              <a:rPr lang="en-US" sz="5300">
                <a:solidFill>
                  <a:srgbClr val="FFE599"/>
                </a:solidFill>
              </a:rPr>
              <a:t>Aula</a:t>
            </a:r>
            <a:r>
              <a:rPr lang="en-US" sz="5300">
                <a:solidFill>
                  <a:srgbClr val="D9BD34"/>
                </a:solidFill>
              </a:rPr>
              <a:t>08</a:t>
            </a:r>
            <a:endParaRPr b="0" i="0" sz="5300" u="none" cap="none" strike="noStrike">
              <a:solidFill>
                <a:srgbClr val="D9BD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b65f362881_0_41"/>
          <p:cNvSpPr txBox="1"/>
          <p:nvPr/>
        </p:nvSpPr>
        <p:spPr>
          <a:xfrm>
            <a:off x="0" y="1440050"/>
            <a:ext cx="1828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ATIVIDADE PRÁTICA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2b65f36288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875" y="3429000"/>
            <a:ext cx="5544613" cy="519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